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embeddedFontLst>
    <p:embeddedFont>
      <p:font typeface="League Spartan" charset="1" panose="00000800000000000000"/>
      <p:regular r:id="rId19"/>
    </p:embeddedFont>
    <p:embeddedFont>
      <p:font typeface="Helios Extended" charset="1" panose="02000505040000020004"/>
      <p:regular r:id="rId20"/>
    </p:embeddedFont>
    <p:embeddedFont>
      <p:font typeface="Helios Extended Bold" charset="1" panose="02000805050000020004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svg" Type="http://schemas.openxmlformats.org/officeDocument/2006/relationships/image"/><Relationship Id="rId12" Target="../media/image17.png" Type="http://schemas.openxmlformats.org/officeDocument/2006/relationships/image"/><Relationship Id="rId13" Target="../media/image18.svg" Type="http://schemas.openxmlformats.org/officeDocument/2006/relationships/image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9.png" Type="http://schemas.openxmlformats.org/officeDocument/2006/relationships/image"/><Relationship Id="rId5" Target="../media/image20.png" Type="http://schemas.openxmlformats.org/officeDocument/2006/relationships/image"/><Relationship Id="rId6" Target="../media/image21.png" Type="http://schemas.openxmlformats.org/officeDocument/2006/relationships/image"/><Relationship Id="rId7" Target="../media/image2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svg" Type="http://schemas.openxmlformats.org/officeDocument/2006/relationships/image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23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24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25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532" t="0" r="-20532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044514" y="4232473"/>
            <a:ext cx="12198971" cy="24639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118"/>
              </a:lnSpc>
            </a:pPr>
            <a:r>
              <a:rPr lang="en-US" sz="14370" spc="1652">
                <a:solidFill>
                  <a:srgbClr val="36567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1 PCS BISA</a:t>
            </a:r>
          </a:p>
        </p:txBody>
      </p:sp>
      <p:sp>
        <p:nvSpPr>
          <p:cNvPr name="Freeform 4" id="4"/>
          <p:cNvSpPr/>
          <p:nvPr/>
        </p:nvSpPr>
        <p:spPr>
          <a:xfrm flipH="true" flipV="true" rot="5400000">
            <a:off x="11955470" y="3954470"/>
            <a:ext cx="8464534" cy="4200525"/>
          </a:xfrm>
          <a:custGeom>
            <a:avLst/>
            <a:gdLst/>
            <a:ahLst/>
            <a:cxnLst/>
            <a:rect r="r" b="b" t="t" l="l"/>
            <a:pathLst>
              <a:path h="4200525" w="8464534">
                <a:moveTo>
                  <a:pt x="8464535" y="4200525"/>
                </a:moveTo>
                <a:lnTo>
                  <a:pt x="0" y="4200525"/>
                </a:lnTo>
                <a:lnTo>
                  <a:pt x="0" y="0"/>
                </a:lnTo>
                <a:lnTo>
                  <a:pt x="8464535" y="0"/>
                </a:lnTo>
                <a:lnTo>
                  <a:pt x="8464535" y="4200525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400000">
            <a:off x="-2125471" y="2129237"/>
            <a:ext cx="8453547" cy="4195073"/>
          </a:xfrm>
          <a:custGeom>
            <a:avLst/>
            <a:gdLst/>
            <a:ahLst/>
            <a:cxnLst/>
            <a:rect r="r" b="b" t="t" l="l"/>
            <a:pathLst>
              <a:path h="4195073" w="8453547">
                <a:moveTo>
                  <a:pt x="0" y="0"/>
                </a:moveTo>
                <a:lnTo>
                  <a:pt x="8453547" y="0"/>
                </a:lnTo>
                <a:lnTo>
                  <a:pt x="8453547" y="4195073"/>
                </a:lnTo>
                <a:lnTo>
                  <a:pt x="0" y="419507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5400000">
            <a:off x="-230652" y="8646074"/>
            <a:ext cx="3750688" cy="3281852"/>
            <a:chOff x="0" y="0"/>
            <a:chExt cx="812800" cy="7112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C3F60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1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5086350" y="2944005"/>
            <a:ext cx="8115300" cy="15595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740"/>
              </a:lnSpc>
            </a:pPr>
            <a:r>
              <a:rPr lang="en-US" sz="9100" spc="455">
                <a:solidFill>
                  <a:srgbClr val="0B132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IMPOR</a:t>
            </a:r>
          </a:p>
        </p:txBody>
      </p:sp>
      <p:grpSp>
        <p:nvGrpSpPr>
          <p:cNvPr name="Group 10" id="10"/>
          <p:cNvGrpSpPr/>
          <p:nvPr/>
        </p:nvGrpSpPr>
        <p:grpSpPr>
          <a:xfrm rot="-5400000">
            <a:off x="14771730" y="-1640926"/>
            <a:ext cx="3750688" cy="3281852"/>
            <a:chOff x="0" y="0"/>
            <a:chExt cx="812800" cy="7112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C3F60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19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191860" y="0"/>
            <a:ext cx="14483006" cy="10287000"/>
            <a:chOff x="0" y="0"/>
            <a:chExt cx="676641" cy="48060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76641" cy="480605"/>
            </a:xfrm>
            <a:custGeom>
              <a:avLst/>
              <a:gdLst/>
              <a:ahLst/>
              <a:cxnLst/>
              <a:rect r="r" b="b" t="t" l="l"/>
              <a:pathLst>
                <a:path h="480605" w="676641">
                  <a:moveTo>
                    <a:pt x="203200" y="0"/>
                  </a:moveTo>
                  <a:lnTo>
                    <a:pt x="676641" y="0"/>
                  </a:lnTo>
                  <a:lnTo>
                    <a:pt x="473441" y="480605"/>
                  </a:lnTo>
                  <a:lnTo>
                    <a:pt x="0" y="4806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AFC1D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101600" y="-66675"/>
              <a:ext cx="473441" cy="5472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19"/>
                </a:lnSpc>
              </a:pPr>
            </a:p>
          </p:txBody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9477339" y="1028700"/>
            <a:ext cx="7781961" cy="7781961"/>
            <a:chOff x="0" y="0"/>
            <a:chExt cx="6350000" cy="6350000"/>
          </a:xfrm>
        </p:grpSpPr>
        <p:sp>
          <p:nvSpPr>
            <p:cNvPr name="Freeform 6" id="6"/>
            <p:cNvSpPr/>
            <p:nvPr/>
          </p:nvSpPr>
          <p:spPr>
            <a:xfrm flipH="true" flipV="false" rot="0">
              <a:off x="0" y="0"/>
              <a:ext cx="635127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1270">
                  <a:moveTo>
                    <a:pt x="365761" y="0"/>
                  </a:moveTo>
                  <a:lnTo>
                    <a:pt x="5986780" y="0"/>
                  </a:lnTo>
                  <a:cubicBezTo>
                    <a:pt x="6188710" y="0"/>
                    <a:pt x="6351270" y="162560"/>
                    <a:pt x="6351270" y="364490"/>
                  </a:cubicBezTo>
                  <a:lnTo>
                    <a:pt x="6351270" y="5986780"/>
                  </a:lnTo>
                  <a:cubicBezTo>
                    <a:pt x="6351270" y="6187440"/>
                    <a:pt x="6188710" y="6350000"/>
                    <a:pt x="5986780" y="6350000"/>
                  </a:cubicBezTo>
                  <a:lnTo>
                    <a:pt x="364490" y="6350000"/>
                  </a:lnTo>
                  <a:cubicBezTo>
                    <a:pt x="163830" y="6350000"/>
                    <a:pt x="0" y="6187440"/>
                    <a:pt x="0" y="5985510"/>
                  </a:cubicBezTo>
                  <a:lnTo>
                    <a:pt x="0" y="364490"/>
                  </a:lnTo>
                  <a:cubicBezTo>
                    <a:pt x="1270" y="162560"/>
                    <a:pt x="163830" y="0"/>
                    <a:pt x="365761" y="0"/>
                  </a:cubicBezTo>
                  <a:close/>
                </a:path>
              </a:pathLst>
            </a:custGeom>
            <a:blipFill>
              <a:blip r:embed="rId2"/>
              <a:stretch>
                <a:fillRect l="-61398" t="0" r="-61398" b="0"/>
              </a:stretch>
            </a:blipFill>
          </p:spPr>
        </p:sp>
      </p:grpSp>
      <p:sp>
        <p:nvSpPr>
          <p:cNvPr name="AutoShape 7" id="7"/>
          <p:cNvSpPr/>
          <p:nvPr/>
        </p:nvSpPr>
        <p:spPr>
          <a:xfrm>
            <a:off x="980009" y="3292136"/>
            <a:ext cx="1494277" cy="0"/>
          </a:xfrm>
          <a:prstGeom prst="line">
            <a:avLst/>
          </a:prstGeom>
          <a:ln cap="flat" w="114300">
            <a:solidFill>
              <a:srgbClr val="0B132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8" id="8"/>
          <p:cNvGrpSpPr/>
          <p:nvPr/>
        </p:nvGrpSpPr>
        <p:grpSpPr>
          <a:xfrm rot="0">
            <a:off x="-1020273" y="0"/>
            <a:ext cx="7226805" cy="1303133"/>
            <a:chOff x="0" y="0"/>
            <a:chExt cx="3380667" cy="6096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380667" cy="609600"/>
            </a:xfrm>
            <a:custGeom>
              <a:avLst/>
              <a:gdLst/>
              <a:ahLst/>
              <a:cxnLst/>
              <a:rect r="r" b="b" t="t" l="l"/>
              <a:pathLst>
                <a:path h="609600" w="3380667">
                  <a:moveTo>
                    <a:pt x="203200" y="0"/>
                  </a:moveTo>
                  <a:lnTo>
                    <a:pt x="3380667" y="0"/>
                  </a:lnTo>
                  <a:lnTo>
                    <a:pt x="3177467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C3F6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101600" y="-66675"/>
              <a:ext cx="3177467" cy="6762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1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028700" y="377133"/>
            <a:ext cx="522920" cy="548867"/>
          </a:xfrm>
          <a:custGeom>
            <a:avLst/>
            <a:gdLst/>
            <a:ahLst/>
            <a:cxnLst/>
            <a:rect r="r" b="b" t="t" l="l"/>
            <a:pathLst>
              <a:path h="548867" w="522920">
                <a:moveTo>
                  <a:pt x="0" y="0"/>
                </a:moveTo>
                <a:lnTo>
                  <a:pt x="522920" y="0"/>
                </a:lnTo>
                <a:lnTo>
                  <a:pt x="522920" y="548867"/>
                </a:lnTo>
                <a:lnTo>
                  <a:pt x="0" y="5488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028700" y="2234247"/>
            <a:ext cx="7163160" cy="6980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70"/>
              </a:lnSpc>
            </a:pPr>
            <a:r>
              <a:rPr lang="en-US" sz="4284">
                <a:solidFill>
                  <a:srgbClr val="0B132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Pertemuan Pertama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80009" y="3549311"/>
            <a:ext cx="7681598" cy="2842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762"/>
              </a:lnSpc>
            </a:pPr>
            <a:r>
              <a:rPr lang="en-US" sz="2351">
                <a:solidFill>
                  <a:srgbClr val="0B132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Fokus untuk mengetahui bagaimana cara impor satuan</a:t>
            </a:r>
          </a:p>
          <a:p>
            <a:pPr algn="just" marL="507703" indent="-253851" lvl="1">
              <a:lnSpc>
                <a:spcPts val="3762"/>
              </a:lnSpc>
              <a:buFont typeface="Arial"/>
              <a:buChar char="•"/>
            </a:pPr>
            <a:r>
              <a:rPr lang="en-US" sz="2351">
                <a:solidFill>
                  <a:srgbClr val="0B132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Kategori apa yang belum banyak di ketahui</a:t>
            </a:r>
          </a:p>
          <a:p>
            <a:pPr algn="just" marL="507703" indent="-253851" lvl="1">
              <a:lnSpc>
                <a:spcPts val="3762"/>
              </a:lnSpc>
              <a:buFont typeface="Arial"/>
              <a:buChar char="•"/>
            </a:pPr>
            <a:r>
              <a:rPr lang="en-US" sz="2351">
                <a:solidFill>
                  <a:srgbClr val="0B132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Bagaima alur Impor satuan</a:t>
            </a:r>
          </a:p>
          <a:p>
            <a:pPr algn="just" marL="507703" indent="-253851" lvl="1">
              <a:lnSpc>
                <a:spcPts val="3762"/>
              </a:lnSpc>
              <a:buFont typeface="Arial"/>
              <a:buChar char="•"/>
            </a:pPr>
            <a:r>
              <a:rPr lang="en-US" sz="2351">
                <a:solidFill>
                  <a:srgbClr val="0B132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B2B dan Loyal Customer</a:t>
            </a:r>
          </a:p>
          <a:p>
            <a:pPr algn="just">
              <a:lnSpc>
                <a:spcPts val="3762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727148" y="405457"/>
            <a:ext cx="3447516" cy="425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9"/>
              </a:lnSpc>
            </a:pPr>
            <a:r>
              <a:rPr lang="en-US" sz="2371" b="true">
                <a:solidFill>
                  <a:srgbClr val="FFFFFF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Impor Satuan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406444" y="0"/>
            <a:ext cx="11999149" cy="10287000"/>
            <a:chOff x="0" y="0"/>
            <a:chExt cx="711061" cy="609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11061" cy="609600"/>
            </a:xfrm>
            <a:custGeom>
              <a:avLst/>
              <a:gdLst/>
              <a:ahLst/>
              <a:cxnLst/>
              <a:rect r="r" b="b" t="t" l="l"/>
              <a:pathLst>
                <a:path h="609600" w="711061">
                  <a:moveTo>
                    <a:pt x="203200" y="0"/>
                  </a:moveTo>
                  <a:lnTo>
                    <a:pt x="711061" y="0"/>
                  </a:lnTo>
                  <a:lnTo>
                    <a:pt x="50786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B132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101600" y="-66675"/>
              <a:ext cx="507861" cy="6762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19"/>
                </a:lnSpc>
              </a:pPr>
            </a:p>
          </p:txBody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028700" y="1850989"/>
            <a:ext cx="7407311" cy="7407311"/>
            <a:chOff x="0" y="0"/>
            <a:chExt cx="6350000" cy="6350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127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1270">
                  <a:moveTo>
                    <a:pt x="5985510" y="0"/>
                  </a:moveTo>
                  <a:lnTo>
                    <a:pt x="364490" y="0"/>
                  </a:lnTo>
                  <a:cubicBezTo>
                    <a:pt x="162560" y="0"/>
                    <a:pt x="0" y="162560"/>
                    <a:pt x="0" y="364490"/>
                  </a:cubicBezTo>
                  <a:lnTo>
                    <a:pt x="0" y="5986780"/>
                  </a:lnTo>
                  <a:cubicBezTo>
                    <a:pt x="0" y="6187440"/>
                    <a:pt x="162560" y="6350000"/>
                    <a:pt x="364490" y="6350000"/>
                  </a:cubicBezTo>
                  <a:lnTo>
                    <a:pt x="5986780" y="6350000"/>
                  </a:lnTo>
                  <a:cubicBezTo>
                    <a:pt x="6187440" y="6350000"/>
                    <a:pt x="6351270" y="6187440"/>
                    <a:pt x="6351270" y="5985510"/>
                  </a:cubicBezTo>
                  <a:lnTo>
                    <a:pt x="6351270" y="364490"/>
                  </a:lnTo>
                  <a:cubicBezTo>
                    <a:pt x="6350000" y="162560"/>
                    <a:pt x="6187440" y="0"/>
                    <a:pt x="5985510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24921" r="0" b="-24921"/>
              </a:stretch>
            </a:blipFill>
          </p:spPr>
        </p:sp>
      </p:grpSp>
      <p:sp>
        <p:nvSpPr>
          <p:cNvPr name="AutoShape 7" id="7"/>
          <p:cNvSpPr/>
          <p:nvPr/>
        </p:nvSpPr>
        <p:spPr>
          <a:xfrm>
            <a:off x="9398983" y="4655814"/>
            <a:ext cx="1494277" cy="0"/>
          </a:xfrm>
          <a:prstGeom prst="line">
            <a:avLst/>
          </a:prstGeom>
          <a:ln cap="flat" w="114300">
            <a:solidFill>
              <a:srgbClr val="0B132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8" id="8"/>
          <p:cNvSpPr txBox="true"/>
          <p:nvPr/>
        </p:nvSpPr>
        <p:spPr>
          <a:xfrm rot="0">
            <a:off x="9032153" y="5145807"/>
            <a:ext cx="4415456" cy="28746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77240" indent="-388620" lvl="1">
              <a:lnSpc>
                <a:spcPts val="5760"/>
              </a:lnSpc>
              <a:buFont typeface="Arial"/>
              <a:buChar char="•"/>
            </a:pPr>
            <a:r>
              <a:rPr lang="en-US" sz="3600">
                <a:solidFill>
                  <a:srgbClr val="0B132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PLC</a:t>
            </a:r>
          </a:p>
          <a:p>
            <a:pPr algn="just" marL="777240" indent="-388620" lvl="1">
              <a:lnSpc>
                <a:spcPts val="5760"/>
              </a:lnSpc>
              <a:buFont typeface="Arial"/>
              <a:buChar char="•"/>
            </a:pPr>
            <a:r>
              <a:rPr lang="en-US" sz="3600">
                <a:solidFill>
                  <a:srgbClr val="0B132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Konverter Frekwensi</a:t>
            </a:r>
          </a:p>
          <a:p>
            <a:pPr algn="just" marL="777240" indent="-388620" lvl="1">
              <a:lnSpc>
                <a:spcPts val="5760"/>
              </a:lnSpc>
              <a:buFont typeface="Arial"/>
              <a:buChar char="•"/>
            </a:pPr>
            <a:r>
              <a:rPr lang="en-US" sz="3600">
                <a:solidFill>
                  <a:srgbClr val="0B132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Sensor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-1020273" y="0"/>
            <a:ext cx="7226805" cy="1303133"/>
            <a:chOff x="0" y="0"/>
            <a:chExt cx="3380667" cy="6096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80667" cy="609600"/>
            </a:xfrm>
            <a:custGeom>
              <a:avLst/>
              <a:gdLst/>
              <a:ahLst/>
              <a:cxnLst/>
              <a:rect r="r" b="b" t="t" l="l"/>
              <a:pathLst>
                <a:path h="609600" w="3380667">
                  <a:moveTo>
                    <a:pt x="203200" y="0"/>
                  </a:moveTo>
                  <a:lnTo>
                    <a:pt x="3380667" y="0"/>
                  </a:lnTo>
                  <a:lnTo>
                    <a:pt x="3177467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C3F60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101600" y="-66675"/>
              <a:ext cx="3177467" cy="6762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19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028700" y="377133"/>
            <a:ext cx="522920" cy="548867"/>
          </a:xfrm>
          <a:custGeom>
            <a:avLst/>
            <a:gdLst/>
            <a:ahLst/>
            <a:cxnLst/>
            <a:rect r="r" b="b" t="t" l="l"/>
            <a:pathLst>
              <a:path h="548867" w="522920">
                <a:moveTo>
                  <a:pt x="0" y="0"/>
                </a:moveTo>
                <a:lnTo>
                  <a:pt x="522920" y="0"/>
                </a:lnTo>
                <a:lnTo>
                  <a:pt x="522920" y="548867"/>
                </a:lnTo>
                <a:lnTo>
                  <a:pt x="0" y="5488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2375054" y="9448108"/>
            <a:ext cx="6580569" cy="838892"/>
            <a:chOff x="0" y="0"/>
            <a:chExt cx="3770039" cy="48060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770038" cy="480605"/>
            </a:xfrm>
            <a:custGeom>
              <a:avLst/>
              <a:gdLst/>
              <a:ahLst/>
              <a:cxnLst/>
              <a:rect r="r" b="b" t="t" l="l"/>
              <a:pathLst>
                <a:path h="480605" w="3770038">
                  <a:moveTo>
                    <a:pt x="203200" y="0"/>
                  </a:moveTo>
                  <a:lnTo>
                    <a:pt x="3770038" y="0"/>
                  </a:lnTo>
                  <a:lnTo>
                    <a:pt x="3566838" y="480605"/>
                  </a:lnTo>
                  <a:lnTo>
                    <a:pt x="0" y="4806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C3F60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101600" y="-66675"/>
              <a:ext cx="3566839" cy="5472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1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3156226" y="9613554"/>
            <a:ext cx="4575045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www.reallygreatsite.com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727148" y="405457"/>
            <a:ext cx="3447516" cy="425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9"/>
              </a:lnSpc>
            </a:pPr>
            <a:r>
              <a:rPr lang="en-US" sz="2371" b="true">
                <a:solidFill>
                  <a:srgbClr val="FFFFFF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Ingoude Company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16139069" y="-2978337"/>
            <a:ext cx="5633109" cy="4829326"/>
            <a:chOff x="0" y="0"/>
            <a:chExt cx="711061" cy="6096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711061" cy="609600"/>
            </a:xfrm>
            <a:custGeom>
              <a:avLst/>
              <a:gdLst/>
              <a:ahLst/>
              <a:cxnLst/>
              <a:rect r="r" b="b" t="t" l="l"/>
              <a:pathLst>
                <a:path h="609600" w="711061">
                  <a:moveTo>
                    <a:pt x="203200" y="0"/>
                  </a:moveTo>
                  <a:lnTo>
                    <a:pt x="711061" y="0"/>
                  </a:lnTo>
                  <a:lnTo>
                    <a:pt x="50786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B1320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101600" y="-66675"/>
              <a:ext cx="507861" cy="6762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19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9398983" y="1195506"/>
            <a:ext cx="7163160" cy="21077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70"/>
              </a:lnSpc>
            </a:pPr>
            <a:r>
              <a:rPr lang="en-US" sz="4284">
                <a:solidFill>
                  <a:srgbClr val="0B132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Salah satunya adalah kategori Otomasi Industri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94158" y="1458038"/>
            <a:ext cx="17699685" cy="7370925"/>
          </a:xfrm>
          <a:custGeom>
            <a:avLst/>
            <a:gdLst/>
            <a:ahLst/>
            <a:cxnLst/>
            <a:rect r="r" b="b" t="t" l="l"/>
            <a:pathLst>
              <a:path h="7370925" w="17699685">
                <a:moveTo>
                  <a:pt x="0" y="0"/>
                </a:moveTo>
                <a:lnTo>
                  <a:pt x="17699684" y="0"/>
                </a:lnTo>
                <a:lnTo>
                  <a:pt x="17699684" y="7370924"/>
                </a:lnTo>
                <a:lnTo>
                  <a:pt x="0" y="73709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020273" y="0"/>
            <a:ext cx="11723156" cy="1303133"/>
            <a:chOff x="0" y="0"/>
            <a:chExt cx="5484040" cy="609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484040" cy="609600"/>
            </a:xfrm>
            <a:custGeom>
              <a:avLst/>
              <a:gdLst/>
              <a:ahLst/>
              <a:cxnLst/>
              <a:rect r="r" b="b" t="t" l="l"/>
              <a:pathLst>
                <a:path h="609600" w="5484040">
                  <a:moveTo>
                    <a:pt x="203200" y="0"/>
                  </a:moveTo>
                  <a:lnTo>
                    <a:pt x="5484040" y="0"/>
                  </a:lnTo>
                  <a:lnTo>
                    <a:pt x="5280840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C3F6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101600" y="-66675"/>
              <a:ext cx="5280840" cy="6762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1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377133"/>
            <a:ext cx="522920" cy="548867"/>
          </a:xfrm>
          <a:custGeom>
            <a:avLst/>
            <a:gdLst/>
            <a:ahLst/>
            <a:cxnLst/>
            <a:rect r="r" b="b" t="t" l="l"/>
            <a:pathLst>
              <a:path h="548867" w="522920">
                <a:moveTo>
                  <a:pt x="0" y="0"/>
                </a:moveTo>
                <a:lnTo>
                  <a:pt x="522920" y="0"/>
                </a:lnTo>
                <a:lnTo>
                  <a:pt x="522920" y="548867"/>
                </a:lnTo>
                <a:lnTo>
                  <a:pt x="0" y="5488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8570" y="3168982"/>
            <a:ext cx="2804160" cy="3003870"/>
            <a:chOff x="0" y="0"/>
            <a:chExt cx="738544" cy="79114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38544" cy="791143"/>
            </a:xfrm>
            <a:custGeom>
              <a:avLst/>
              <a:gdLst/>
              <a:ahLst/>
              <a:cxnLst/>
              <a:rect r="r" b="b" t="t" l="l"/>
              <a:pathLst>
                <a:path h="791143" w="738544">
                  <a:moveTo>
                    <a:pt x="140804" y="0"/>
                  </a:moveTo>
                  <a:lnTo>
                    <a:pt x="597740" y="0"/>
                  </a:lnTo>
                  <a:cubicBezTo>
                    <a:pt x="635084" y="0"/>
                    <a:pt x="670898" y="14835"/>
                    <a:pt x="697304" y="41241"/>
                  </a:cubicBezTo>
                  <a:cubicBezTo>
                    <a:pt x="723710" y="67647"/>
                    <a:pt x="738544" y="103461"/>
                    <a:pt x="738544" y="140804"/>
                  </a:cubicBezTo>
                  <a:lnTo>
                    <a:pt x="738544" y="650338"/>
                  </a:lnTo>
                  <a:cubicBezTo>
                    <a:pt x="738544" y="728103"/>
                    <a:pt x="675504" y="791143"/>
                    <a:pt x="597740" y="791143"/>
                  </a:cubicBezTo>
                  <a:lnTo>
                    <a:pt x="140804" y="791143"/>
                  </a:lnTo>
                  <a:cubicBezTo>
                    <a:pt x="63040" y="791143"/>
                    <a:pt x="0" y="728103"/>
                    <a:pt x="0" y="650338"/>
                  </a:cubicBezTo>
                  <a:lnTo>
                    <a:pt x="0" y="140804"/>
                  </a:lnTo>
                  <a:cubicBezTo>
                    <a:pt x="0" y="63040"/>
                    <a:pt x="63040" y="0"/>
                    <a:pt x="140804" y="0"/>
                  </a:cubicBezTo>
                  <a:close/>
                </a:path>
              </a:pathLst>
            </a:custGeom>
            <a:solidFill>
              <a:srgbClr val="1C3F60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66675"/>
              <a:ext cx="738544" cy="8578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39"/>
                </a:lnSpc>
              </a:pPr>
              <a:r>
                <a:rPr lang="en-US" b="true" sz="2171">
                  <a:solidFill>
                    <a:srgbClr val="FFFFFF"/>
                  </a:solidFill>
                  <a:latin typeface="Helios Extended Bold"/>
                  <a:ea typeface="Helios Extended Bold"/>
                  <a:cs typeface="Helios Extended Bold"/>
                  <a:sym typeface="Helios Extended Bold"/>
                </a:rPr>
                <a:t>Marketpleace China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3727257" y="3168982"/>
            <a:ext cx="2804160" cy="3003870"/>
            <a:chOff x="0" y="0"/>
            <a:chExt cx="738544" cy="79114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38544" cy="791143"/>
            </a:xfrm>
            <a:custGeom>
              <a:avLst/>
              <a:gdLst/>
              <a:ahLst/>
              <a:cxnLst/>
              <a:rect r="r" b="b" t="t" l="l"/>
              <a:pathLst>
                <a:path h="791143" w="738544">
                  <a:moveTo>
                    <a:pt x="140804" y="0"/>
                  </a:moveTo>
                  <a:lnTo>
                    <a:pt x="597740" y="0"/>
                  </a:lnTo>
                  <a:cubicBezTo>
                    <a:pt x="635084" y="0"/>
                    <a:pt x="670898" y="14835"/>
                    <a:pt x="697304" y="41241"/>
                  </a:cubicBezTo>
                  <a:cubicBezTo>
                    <a:pt x="723710" y="67647"/>
                    <a:pt x="738544" y="103461"/>
                    <a:pt x="738544" y="140804"/>
                  </a:cubicBezTo>
                  <a:lnTo>
                    <a:pt x="738544" y="650338"/>
                  </a:lnTo>
                  <a:cubicBezTo>
                    <a:pt x="738544" y="728103"/>
                    <a:pt x="675504" y="791143"/>
                    <a:pt x="597740" y="791143"/>
                  </a:cubicBezTo>
                  <a:lnTo>
                    <a:pt x="140804" y="791143"/>
                  </a:lnTo>
                  <a:cubicBezTo>
                    <a:pt x="63040" y="791143"/>
                    <a:pt x="0" y="728103"/>
                    <a:pt x="0" y="650338"/>
                  </a:cubicBezTo>
                  <a:lnTo>
                    <a:pt x="0" y="140804"/>
                  </a:lnTo>
                  <a:cubicBezTo>
                    <a:pt x="0" y="63040"/>
                    <a:pt x="63040" y="0"/>
                    <a:pt x="140804" y="0"/>
                  </a:cubicBezTo>
                  <a:close/>
                </a:path>
              </a:pathLst>
            </a:custGeom>
            <a:solidFill>
              <a:srgbClr val="1C3F60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66675"/>
              <a:ext cx="738544" cy="8578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39"/>
                </a:lnSpc>
              </a:pPr>
              <a:r>
                <a:rPr lang="en-US" b="true" sz="2171">
                  <a:solidFill>
                    <a:srgbClr val="FFFFFF"/>
                  </a:solidFill>
                  <a:latin typeface="Helios Extended Bold"/>
                  <a:ea typeface="Helios Extended Bold"/>
                  <a:cs typeface="Helios Extended Bold"/>
                  <a:sym typeface="Helios Extended Bold"/>
                </a:rPr>
                <a:t>Pembayaran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7445943" y="3168982"/>
            <a:ext cx="2804160" cy="3003870"/>
            <a:chOff x="0" y="0"/>
            <a:chExt cx="738544" cy="79114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38544" cy="791143"/>
            </a:xfrm>
            <a:custGeom>
              <a:avLst/>
              <a:gdLst/>
              <a:ahLst/>
              <a:cxnLst/>
              <a:rect r="r" b="b" t="t" l="l"/>
              <a:pathLst>
                <a:path h="791143" w="738544">
                  <a:moveTo>
                    <a:pt x="140804" y="0"/>
                  </a:moveTo>
                  <a:lnTo>
                    <a:pt x="597740" y="0"/>
                  </a:lnTo>
                  <a:cubicBezTo>
                    <a:pt x="635084" y="0"/>
                    <a:pt x="670898" y="14835"/>
                    <a:pt x="697304" y="41241"/>
                  </a:cubicBezTo>
                  <a:cubicBezTo>
                    <a:pt x="723710" y="67647"/>
                    <a:pt x="738544" y="103461"/>
                    <a:pt x="738544" y="140804"/>
                  </a:cubicBezTo>
                  <a:lnTo>
                    <a:pt x="738544" y="650338"/>
                  </a:lnTo>
                  <a:cubicBezTo>
                    <a:pt x="738544" y="728103"/>
                    <a:pt x="675504" y="791143"/>
                    <a:pt x="597740" y="791143"/>
                  </a:cubicBezTo>
                  <a:lnTo>
                    <a:pt x="140804" y="791143"/>
                  </a:lnTo>
                  <a:cubicBezTo>
                    <a:pt x="63040" y="791143"/>
                    <a:pt x="0" y="728103"/>
                    <a:pt x="0" y="650338"/>
                  </a:cubicBezTo>
                  <a:lnTo>
                    <a:pt x="0" y="140804"/>
                  </a:lnTo>
                  <a:cubicBezTo>
                    <a:pt x="0" y="63040"/>
                    <a:pt x="63040" y="0"/>
                    <a:pt x="140804" y="0"/>
                  </a:cubicBezTo>
                  <a:close/>
                </a:path>
              </a:pathLst>
            </a:custGeom>
            <a:solidFill>
              <a:srgbClr val="1C3F60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66675"/>
              <a:ext cx="738544" cy="8578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39"/>
                </a:lnSpc>
              </a:pPr>
              <a:r>
                <a:rPr lang="en-US" b="true" sz="2171">
                  <a:solidFill>
                    <a:srgbClr val="FFFFFF"/>
                  </a:solidFill>
                  <a:latin typeface="Helios Extended Bold"/>
                  <a:ea typeface="Helios Extended Bold"/>
                  <a:cs typeface="Helios Extended Bold"/>
                  <a:sym typeface="Helios Extended Bold"/>
                </a:rPr>
                <a:t>Gudang China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1452660" y="3168982"/>
            <a:ext cx="2804160" cy="3003870"/>
            <a:chOff x="0" y="0"/>
            <a:chExt cx="738544" cy="79114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738544" cy="791143"/>
            </a:xfrm>
            <a:custGeom>
              <a:avLst/>
              <a:gdLst/>
              <a:ahLst/>
              <a:cxnLst/>
              <a:rect r="r" b="b" t="t" l="l"/>
              <a:pathLst>
                <a:path h="791143" w="738544">
                  <a:moveTo>
                    <a:pt x="140804" y="0"/>
                  </a:moveTo>
                  <a:lnTo>
                    <a:pt x="597740" y="0"/>
                  </a:lnTo>
                  <a:cubicBezTo>
                    <a:pt x="635084" y="0"/>
                    <a:pt x="670898" y="14835"/>
                    <a:pt x="697304" y="41241"/>
                  </a:cubicBezTo>
                  <a:cubicBezTo>
                    <a:pt x="723710" y="67647"/>
                    <a:pt x="738544" y="103461"/>
                    <a:pt x="738544" y="140804"/>
                  </a:cubicBezTo>
                  <a:lnTo>
                    <a:pt x="738544" y="650338"/>
                  </a:lnTo>
                  <a:cubicBezTo>
                    <a:pt x="738544" y="728103"/>
                    <a:pt x="675504" y="791143"/>
                    <a:pt x="597740" y="791143"/>
                  </a:cubicBezTo>
                  <a:lnTo>
                    <a:pt x="140804" y="791143"/>
                  </a:lnTo>
                  <a:cubicBezTo>
                    <a:pt x="63040" y="791143"/>
                    <a:pt x="0" y="728103"/>
                    <a:pt x="0" y="650338"/>
                  </a:cubicBezTo>
                  <a:lnTo>
                    <a:pt x="0" y="140804"/>
                  </a:lnTo>
                  <a:cubicBezTo>
                    <a:pt x="0" y="63040"/>
                    <a:pt x="63040" y="0"/>
                    <a:pt x="140804" y="0"/>
                  </a:cubicBezTo>
                  <a:close/>
                </a:path>
              </a:pathLst>
            </a:custGeom>
            <a:solidFill>
              <a:srgbClr val="1C3F60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66675"/>
              <a:ext cx="738544" cy="8578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39"/>
                </a:lnSpc>
              </a:pPr>
              <a:r>
                <a:rPr lang="en-US" b="true" sz="2171">
                  <a:solidFill>
                    <a:srgbClr val="FFFFFF"/>
                  </a:solidFill>
                  <a:latin typeface="Helios Extended Bold"/>
                  <a:ea typeface="Helios Extended Bold"/>
                  <a:cs typeface="Helios Extended Bold"/>
                  <a:sym typeface="Helios Extended Bold"/>
                </a:rPr>
                <a:t>Gudang Indonesia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5147640" y="3168982"/>
            <a:ext cx="2804160" cy="3003870"/>
            <a:chOff x="0" y="0"/>
            <a:chExt cx="738544" cy="791143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738544" cy="791143"/>
            </a:xfrm>
            <a:custGeom>
              <a:avLst/>
              <a:gdLst/>
              <a:ahLst/>
              <a:cxnLst/>
              <a:rect r="r" b="b" t="t" l="l"/>
              <a:pathLst>
                <a:path h="791143" w="738544">
                  <a:moveTo>
                    <a:pt x="140804" y="0"/>
                  </a:moveTo>
                  <a:lnTo>
                    <a:pt x="597740" y="0"/>
                  </a:lnTo>
                  <a:cubicBezTo>
                    <a:pt x="635084" y="0"/>
                    <a:pt x="670898" y="14835"/>
                    <a:pt x="697304" y="41241"/>
                  </a:cubicBezTo>
                  <a:cubicBezTo>
                    <a:pt x="723710" y="67647"/>
                    <a:pt x="738544" y="103461"/>
                    <a:pt x="738544" y="140804"/>
                  </a:cubicBezTo>
                  <a:lnTo>
                    <a:pt x="738544" y="650338"/>
                  </a:lnTo>
                  <a:cubicBezTo>
                    <a:pt x="738544" y="728103"/>
                    <a:pt x="675504" y="791143"/>
                    <a:pt x="597740" y="791143"/>
                  </a:cubicBezTo>
                  <a:lnTo>
                    <a:pt x="140804" y="791143"/>
                  </a:lnTo>
                  <a:cubicBezTo>
                    <a:pt x="63040" y="791143"/>
                    <a:pt x="0" y="728103"/>
                    <a:pt x="0" y="650338"/>
                  </a:cubicBezTo>
                  <a:lnTo>
                    <a:pt x="0" y="140804"/>
                  </a:lnTo>
                  <a:cubicBezTo>
                    <a:pt x="0" y="63040"/>
                    <a:pt x="63040" y="0"/>
                    <a:pt x="140804" y="0"/>
                  </a:cubicBezTo>
                  <a:close/>
                </a:path>
              </a:pathLst>
            </a:custGeom>
            <a:solidFill>
              <a:srgbClr val="1C3F60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66675"/>
              <a:ext cx="738544" cy="8578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39"/>
                </a:lnSpc>
              </a:pPr>
              <a:r>
                <a:rPr lang="en-US" b="true" sz="2171">
                  <a:solidFill>
                    <a:srgbClr val="FFFFFF"/>
                  </a:solidFill>
                  <a:latin typeface="Helios Extended Bold"/>
                  <a:ea typeface="Helios Extended Bold"/>
                  <a:cs typeface="Helios Extended Bold"/>
                  <a:sym typeface="Helios Extended Bold"/>
                </a:rPr>
                <a:t>Pengiriman lokal</a:t>
              </a: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952990" y="2170780"/>
            <a:ext cx="915320" cy="915320"/>
          </a:xfrm>
          <a:custGeom>
            <a:avLst/>
            <a:gdLst/>
            <a:ahLst/>
            <a:cxnLst/>
            <a:rect r="r" b="b" t="t" l="l"/>
            <a:pathLst>
              <a:path h="915320" w="915320">
                <a:moveTo>
                  <a:pt x="0" y="0"/>
                </a:moveTo>
                <a:lnTo>
                  <a:pt x="915321" y="0"/>
                </a:lnTo>
                <a:lnTo>
                  <a:pt x="915321" y="915320"/>
                </a:lnTo>
                <a:lnTo>
                  <a:pt x="0" y="9153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4601095" y="2170780"/>
            <a:ext cx="915320" cy="915320"/>
          </a:xfrm>
          <a:custGeom>
            <a:avLst/>
            <a:gdLst/>
            <a:ahLst/>
            <a:cxnLst/>
            <a:rect r="r" b="b" t="t" l="l"/>
            <a:pathLst>
              <a:path h="915320" w="915320">
                <a:moveTo>
                  <a:pt x="0" y="0"/>
                </a:moveTo>
                <a:lnTo>
                  <a:pt x="915320" y="0"/>
                </a:lnTo>
                <a:lnTo>
                  <a:pt x="915320" y="915320"/>
                </a:lnTo>
                <a:lnTo>
                  <a:pt x="0" y="9153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8390363" y="2170780"/>
            <a:ext cx="915320" cy="915320"/>
          </a:xfrm>
          <a:custGeom>
            <a:avLst/>
            <a:gdLst/>
            <a:ahLst/>
            <a:cxnLst/>
            <a:rect r="r" b="b" t="t" l="l"/>
            <a:pathLst>
              <a:path h="915320" w="915320">
                <a:moveTo>
                  <a:pt x="0" y="0"/>
                </a:moveTo>
                <a:lnTo>
                  <a:pt x="915320" y="0"/>
                </a:lnTo>
                <a:lnTo>
                  <a:pt x="915320" y="915320"/>
                </a:lnTo>
                <a:lnTo>
                  <a:pt x="0" y="9153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2445341" y="2267301"/>
            <a:ext cx="818799" cy="818799"/>
          </a:xfrm>
          <a:custGeom>
            <a:avLst/>
            <a:gdLst/>
            <a:ahLst/>
            <a:cxnLst/>
            <a:rect r="r" b="b" t="t" l="l"/>
            <a:pathLst>
              <a:path h="818799" w="818799">
                <a:moveTo>
                  <a:pt x="0" y="0"/>
                </a:moveTo>
                <a:lnTo>
                  <a:pt x="818799" y="0"/>
                </a:lnTo>
                <a:lnTo>
                  <a:pt x="818799" y="818799"/>
                </a:lnTo>
                <a:lnTo>
                  <a:pt x="0" y="8187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6112883" y="2239863"/>
            <a:ext cx="873675" cy="873675"/>
          </a:xfrm>
          <a:custGeom>
            <a:avLst/>
            <a:gdLst/>
            <a:ahLst/>
            <a:cxnLst/>
            <a:rect r="r" b="b" t="t" l="l"/>
            <a:pathLst>
              <a:path h="873675" w="873675">
                <a:moveTo>
                  <a:pt x="0" y="0"/>
                </a:moveTo>
                <a:lnTo>
                  <a:pt x="873674" y="0"/>
                </a:lnTo>
                <a:lnTo>
                  <a:pt x="873674" y="873675"/>
                </a:lnTo>
                <a:lnTo>
                  <a:pt x="0" y="87367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1727148" y="405457"/>
            <a:ext cx="7943867" cy="425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9"/>
              </a:lnSpc>
            </a:pPr>
            <a:r>
              <a:rPr lang="en-US" sz="2371" b="true">
                <a:solidFill>
                  <a:srgbClr val="FFFFFF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Cara Impor cuma butuh 5 step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4568504"/>
            <a:chOff x="0" y="0"/>
            <a:chExt cx="4816593" cy="120322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1203228"/>
            </a:xfrm>
            <a:custGeom>
              <a:avLst/>
              <a:gdLst/>
              <a:ahLst/>
              <a:cxnLst/>
              <a:rect r="r" b="b" t="t" l="l"/>
              <a:pathLst>
                <a:path h="1203228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203228"/>
                  </a:lnTo>
                  <a:lnTo>
                    <a:pt x="0" y="1203228"/>
                  </a:lnTo>
                  <a:close/>
                </a:path>
              </a:pathLst>
            </a:custGeom>
            <a:solidFill>
              <a:srgbClr val="07030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4816593" cy="1269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19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1098853" y="3574458"/>
            <a:ext cx="1494277" cy="0"/>
          </a:xfrm>
          <a:prstGeom prst="line">
            <a:avLst/>
          </a:prstGeom>
          <a:ln cap="flat" w="1143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-1020273" y="0"/>
            <a:ext cx="7226805" cy="1303133"/>
            <a:chOff x="0" y="0"/>
            <a:chExt cx="3380667" cy="6096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380667" cy="609600"/>
            </a:xfrm>
            <a:custGeom>
              <a:avLst/>
              <a:gdLst/>
              <a:ahLst/>
              <a:cxnLst/>
              <a:rect r="r" b="b" t="t" l="l"/>
              <a:pathLst>
                <a:path h="609600" w="3380667">
                  <a:moveTo>
                    <a:pt x="203200" y="0"/>
                  </a:moveTo>
                  <a:lnTo>
                    <a:pt x="3380667" y="0"/>
                  </a:lnTo>
                  <a:lnTo>
                    <a:pt x="3177467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C3F60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101600" y="-66675"/>
              <a:ext cx="3177467" cy="6762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1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028700" y="377133"/>
            <a:ext cx="522920" cy="548867"/>
          </a:xfrm>
          <a:custGeom>
            <a:avLst/>
            <a:gdLst/>
            <a:ahLst/>
            <a:cxnLst/>
            <a:rect r="r" b="b" t="t" l="l"/>
            <a:pathLst>
              <a:path h="548867" w="522920">
                <a:moveTo>
                  <a:pt x="0" y="0"/>
                </a:moveTo>
                <a:lnTo>
                  <a:pt x="522920" y="0"/>
                </a:lnTo>
                <a:lnTo>
                  <a:pt x="522920" y="548867"/>
                </a:lnTo>
                <a:lnTo>
                  <a:pt x="0" y="5488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2375054" y="9448108"/>
            <a:ext cx="6580569" cy="838892"/>
            <a:chOff x="0" y="0"/>
            <a:chExt cx="3770039" cy="48060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770038" cy="480605"/>
            </a:xfrm>
            <a:custGeom>
              <a:avLst/>
              <a:gdLst/>
              <a:ahLst/>
              <a:cxnLst/>
              <a:rect r="r" b="b" t="t" l="l"/>
              <a:pathLst>
                <a:path h="480605" w="3770038">
                  <a:moveTo>
                    <a:pt x="203200" y="0"/>
                  </a:moveTo>
                  <a:lnTo>
                    <a:pt x="3770038" y="0"/>
                  </a:lnTo>
                  <a:lnTo>
                    <a:pt x="3566838" y="480605"/>
                  </a:lnTo>
                  <a:lnTo>
                    <a:pt x="0" y="4806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C3F60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101600" y="-66675"/>
              <a:ext cx="3566839" cy="5472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1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326143" y="5879506"/>
            <a:ext cx="3788750" cy="1578646"/>
          </a:xfrm>
          <a:custGeom>
            <a:avLst/>
            <a:gdLst/>
            <a:ahLst/>
            <a:cxnLst/>
            <a:rect r="r" b="b" t="t" l="l"/>
            <a:pathLst>
              <a:path h="1578646" w="3788750">
                <a:moveTo>
                  <a:pt x="0" y="0"/>
                </a:moveTo>
                <a:lnTo>
                  <a:pt x="3788750" y="0"/>
                </a:lnTo>
                <a:lnTo>
                  <a:pt x="3788750" y="1578646"/>
                </a:lnTo>
                <a:lnTo>
                  <a:pt x="0" y="15786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4114893" y="5496451"/>
            <a:ext cx="5399846" cy="2439774"/>
          </a:xfrm>
          <a:custGeom>
            <a:avLst/>
            <a:gdLst/>
            <a:ahLst/>
            <a:cxnLst/>
            <a:rect r="r" b="b" t="t" l="l"/>
            <a:pathLst>
              <a:path h="2439774" w="5399846">
                <a:moveTo>
                  <a:pt x="0" y="0"/>
                </a:moveTo>
                <a:lnTo>
                  <a:pt x="5399846" y="0"/>
                </a:lnTo>
                <a:lnTo>
                  <a:pt x="5399846" y="2439774"/>
                </a:lnTo>
                <a:lnTo>
                  <a:pt x="0" y="24397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8988253" y="5626836"/>
            <a:ext cx="4167974" cy="2083987"/>
          </a:xfrm>
          <a:custGeom>
            <a:avLst/>
            <a:gdLst/>
            <a:ahLst/>
            <a:cxnLst/>
            <a:rect r="r" b="b" t="t" l="l"/>
            <a:pathLst>
              <a:path h="2083987" w="4167974">
                <a:moveTo>
                  <a:pt x="0" y="0"/>
                </a:moveTo>
                <a:lnTo>
                  <a:pt x="4167973" y="0"/>
                </a:lnTo>
                <a:lnTo>
                  <a:pt x="4167973" y="2083987"/>
                </a:lnTo>
                <a:lnTo>
                  <a:pt x="0" y="20839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2742267" y="4959735"/>
            <a:ext cx="5545733" cy="3119475"/>
          </a:xfrm>
          <a:custGeom>
            <a:avLst/>
            <a:gdLst/>
            <a:ahLst/>
            <a:cxnLst/>
            <a:rect r="r" b="b" t="t" l="l"/>
            <a:pathLst>
              <a:path h="3119475" w="5545733">
                <a:moveTo>
                  <a:pt x="0" y="0"/>
                </a:moveTo>
                <a:lnTo>
                  <a:pt x="5545733" y="0"/>
                </a:lnTo>
                <a:lnTo>
                  <a:pt x="5545733" y="3119475"/>
                </a:lnTo>
                <a:lnTo>
                  <a:pt x="0" y="31194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028700" y="2348709"/>
            <a:ext cx="8115300" cy="936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10"/>
              </a:lnSpc>
            </a:pPr>
            <a:r>
              <a:rPr lang="en-US" sz="5777">
                <a:solidFill>
                  <a:srgbClr val="AFC1D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Marketpleace China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28700" y="1386142"/>
            <a:ext cx="6172387" cy="10197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60"/>
              </a:lnSpc>
            </a:pPr>
            <a:r>
              <a:rPr lang="en-US" sz="6277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Daftar Nama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156226" y="9613554"/>
            <a:ext cx="4575045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Marketpleace China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727148" y="405457"/>
            <a:ext cx="3447516" cy="425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9"/>
              </a:lnSpc>
            </a:pPr>
            <a:r>
              <a:rPr lang="en-US" sz="2371" b="true">
                <a:solidFill>
                  <a:srgbClr val="FFFFFF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Ingoude Company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020273" y="0"/>
            <a:ext cx="11723156" cy="1303133"/>
            <a:chOff x="0" y="0"/>
            <a:chExt cx="5484040" cy="609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484040" cy="609600"/>
            </a:xfrm>
            <a:custGeom>
              <a:avLst/>
              <a:gdLst/>
              <a:ahLst/>
              <a:cxnLst/>
              <a:rect r="r" b="b" t="t" l="l"/>
              <a:pathLst>
                <a:path h="609600" w="5484040">
                  <a:moveTo>
                    <a:pt x="203200" y="0"/>
                  </a:moveTo>
                  <a:lnTo>
                    <a:pt x="5484040" y="0"/>
                  </a:lnTo>
                  <a:lnTo>
                    <a:pt x="5280840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C3F6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101600" y="-66675"/>
              <a:ext cx="5280840" cy="6762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1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377133"/>
            <a:ext cx="522920" cy="548867"/>
          </a:xfrm>
          <a:custGeom>
            <a:avLst/>
            <a:gdLst/>
            <a:ahLst/>
            <a:cxnLst/>
            <a:rect r="r" b="b" t="t" l="l"/>
            <a:pathLst>
              <a:path h="548867" w="522920">
                <a:moveTo>
                  <a:pt x="0" y="0"/>
                </a:moveTo>
                <a:lnTo>
                  <a:pt x="522920" y="0"/>
                </a:lnTo>
                <a:lnTo>
                  <a:pt x="522920" y="548867"/>
                </a:lnTo>
                <a:lnTo>
                  <a:pt x="0" y="5488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8570" y="3168982"/>
            <a:ext cx="2804160" cy="3003870"/>
            <a:chOff x="0" y="0"/>
            <a:chExt cx="738544" cy="79114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38544" cy="791143"/>
            </a:xfrm>
            <a:custGeom>
              <a:avLst/>
              <a:gdLst/>
              <a:ahLst/>
              <a:cxnLst/>
              <a:rect r="r" b="b" t="t" l="l"/>
              <a:pathLst>
                <a:path h="791143" w="738544">
                  <a:moveTo>
                    <a:pt x="140804" y="0"/>
                  </a:moveTo>
                  <a:lnTo>
                    <a:pt x="597740" y="0"/>
                  </a:lnTo>
                  <a:cubicBezTo>
                    <a:pt x="635084" y="0"/>
                    <a:pt x="670898" y="14835"/>
                    <a:pt x="697304" y="41241"/>
                  </a:cubicBezTo>
                  <a:cubicBezTo>
                    <a:pt x="723710" y="67647"/>
                    <a:pt x="738544" y="103461"/>
                    <a:pt x="738544" y="140804"/>
                  </a:cubicBezTo>
                  <a:lnTo>
                    <a:pt x="738544" y="650338"/>
                  </a:lnTo>
                  <a:cubicBezTo>
                    <a:pt x="738544" y="728103"/>
                    <a:pt x="675504" y="791143"/>
                    <a:pt x="597740" y="791143"/>
                  </a:cubicBezTo>
                  <a:lnTo>
                    <a:pt x="140804" y="791143"/>
                  </a:lnTo>
                  <a:cubicBezTo>
                    <a:pt x="63040" y="791143"/>
                    <a:pt x="0" y="728103"/>
                    <a:pt x="0" y="650338"/>
                  </a:cubicBezTo>
                  <a:lnTo>
                    <a:pt x="0" y="140804"/>
                  </a:lnTo>
                  <a:cubicBezTo>
                    <a:pt x="0" y="63040"/>
                    <a:pt x="63040" y="0"/>
                    <a:pt x="140804" y="0"/>
                  </a:cubicBezTo>
                  <a:close/>
                </a:path>
              </a:pathLst>
            </a:custGeom>
            <a:solidFill>
              <a:srgbClr val="1C3F60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66675"/>
              <a:ext cx="738544" cy="8578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39"/>
                </a:lnSpc>
              </a:pPr>
              <a:r>
                <a:rPr lang="en-US" b="true" sz="2171">
                  <a:solidFill>
                    <a:srgbClr val="FFFFFF"/>
                  </a:solidFill>
                  <a:latin typeface="Helios Extended Bold"/>
                  <a:ea typeface="Helios Extended Bold"/>
                  <a:cs typeface="Helios Extended Bold"/>
                  <a:sym typeface="Helios Extended Bold"/>
                </a:rPr>
                <a:t>Alipay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3727257" y="3168982"/>
            <a:ext cx="2804160" cy="3003870"/>
            <a:chOff x="0" y="0"/>
            <a:chExt cx="738544" cy="79114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38544" cy="791143"/>
            </a:xfrm>
            <a:custGeom>
              <a:avLst/>
              <a:gdLst/>
              <a:ahLst/>
              <a:cxnLst/>
              <a:rect r="r" b="b" t="t" l="l"/>
              <a:pathLst>
                <a:path h="791143" w="738544">
                  <a:moveTo>
                    <a:pt x="140804" y="0"/>
                  </a:moveTo>
                  <a:lnTo>
                    <a:pt x="597740" y="0"/>
                  </a:lnTo>
                  <a:cubicBezTo>
                    <a:pt x="635084" y="0"/>
                    <a:pt x="670898" y="14835"/>
                    <a:pt x="697304" y="41241"/>
                  </a:cubicBezTo>
                  <a:cubicBezTo>
                    <a:pt x="723710" y="67647"/>
                    <a:pt x="738544" y="103461"/>
                    <a:pt x="738544" y="140804"/>
                  </a:cubicBezTo>
                  <a:lnTo>
                    <a:pt x="738544" y="650338"/>
                  </a:lnTo>
                  <a:cubicBezTo>
                    <a:pt x="738544" y="728103"/>
                    <a:pt x="675504" y="791143"/>
                    <a:pt x="597740" y="791143"/>
                  </a:cubicBezTo>
                  <a:lnTo>
                    <a:pt x="140804" y="791143"/>
                  </a:lnTo>
                  <a:cubicBezTo>
                    <a:pt x="63040" y="791143"/>
                    <a:pt x="0" y="728103"/>
                    <a:pt x="0" y="650338"/>
                  </a:cubicBezTo>
                  <a:lnTo>
                    <a:pt x="0" y="140804"/>
                  </a:lnTo>
                  <a:cubicBezTo>
                    <a:pt x="0" y="63040"/>
                    <a:pt x="63040" y="0"/>
                    <a:pt x="140804" y="0"/>
                  </a:cubicBezTo>
                  <a:close/>
                </a:path>
              </a:pathLst>
            </a:custGeom>
            <a:solidFill>
              <a:srgbClr val="1C3F60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66675"/>
              <a:ext cx="738544" cy="8578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39"/>
                </a:lnSpc>
              </a:pPr>
              <a:r>
                <a:rPr lang="en-US" sz="2171" b="true">
                  <a:solidFill>
                    <a:srgbClr val="FFFFFF"/>
                  </a:solidFill>
                  <a:latin typeface="Helios Extended Bold"/>
                  <a:ea typeface="Helios Extended Bold"/>
                  <a:cs typeface="Helios Extended Bold"/>
                  <a:sym typeface="Helios Extended Bold"/>
                </a:rPr>
                <a:t>Jasa pembauaran di </a:t>
              </a:r>
            </a:p>
            <a:p>
              <a:pPr algn="ctr">
                <a:lnSpc>
                  <a:spcPts val="3039"/>
                </a:lnSpc>
              </a:pPr>
              <a:r>
                <a:rPr lang="en-US" b="true" sz="2171">
                  <a:solidFill>
                    <a:srgbClr val="FFFFFF"/>
                  </a:solidFill>
                  <a:latin typeface="Helios Extended Bold"/>
                  <a:ea typeface="Helios Extended Bold"/>
                  <a:cs typeface="Helios Extended Bold"/>
                  <a:sym typeface="Helios Extended Bold"/>
                </a:rPr>
                <a:t>jasaalipay.com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0" y="7256779"/>
            <a:ext cx="2804160" cy="3003870"/>
            <a:chOff x="0" y="0"/>
            <a:chExt cx="738544" cy="79114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38544" cy="791143"/>
            </a:xfrm>
            <a:custGeom>
              <a:avLst/>
              <a:gdLst/>
              <a:ahLst/>
              <a:cxnLst/>
              <a:rect r="r" b="b" t="t" l="l"/>
              <a:pathLst>
                <a:path h="791143" w="738544">
                  <a:moveTo>
                    <a:pt x="140804" y="0"/>
                  </a:moveTo>
                  <a:lnTo>
                    <a:pt x="597740" y="0"/>
                  </a:lnTo>
                  <a:cubicBezTo>
                    <a:pt x="635084" y="0"/>
                    <a:pt x="670898" y="14835"/>
                    <a:pt x="697304" y="41241"/>
                  </a:cubicBezTo>
                  <a:cubicBezTo>
                    <a:pt x="723710" y="67647"/>
                    <a:pt x="738544" y="103461"/>
                    <a:pt x="738544" y="140804"/>
                  </a:cubicBezTo>
                  <a:lnTo>
                    <a:pt x="738544" y="650338"/>
                  </a:lnTo>
                  <a:cubicBezTo>
                    <a:pt x="738544" y="728103"/>
                    <a:pt x="675504" y="791143"/>
                    <a:pt x="597740" y="791143"/>
                  </a:cubicBezTo>
                  <a:lnTo>
                    <a:pt x="140804" y="791143"/>
                  </a:lnTo>
                  <a:cubicBezTo>
                    <a:pt x="63040" y="791143"/>
                    <a:pt x="0" y="728103"/>
                    <a:pt x="0" y="650338"/>
                  </a:cubicBezTo>
                  <a:lnTo>
                    <a:pt x="0" y="140804"/>
                  </a:lnTo>
                  <a:cubicBezTo>
                    <a:pt x="0" y="63040"/>
                    <a:pt x="63040" y="0"/>
                    <a:pt x="140804" y="0"/>
                  </a:cubicBezTo>
                  <a:close/>
                </a:path>
              </a:pathLst>
            </a:custGeom>
            <a:solidFill>
              <a:srgbClr val="1C3F60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66675"/>
              <a:ext cx="738544" cy="8578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39"/>
                </a:lnSpc>
              </a:pPr>
              <a:r>
                <a:rPr lang="en-US" sz="2171" b="true">
                  <a:solidFill>
                    <a:srgbClr val="FFFFFF"/>
                  </a:solidFill>
                  <a:latin typeface="Helios Extended Bold"/>
                  <a:ea typeface="Helios Extended Bold"/>
                  <a:cs typeface="Helios Extended Bold"/>
                  <a:sym typeface="Helios Extended Bold"/>
                </a:rPr>
                <a:t>STP</a:t>
              </a:r>
            </a:p>
            <a:p>
              <a:pPr algn="ctr">
                <a:lnSpc>
                  <a:spcPts val="3039"/>
                </a:lnSpc>
              </a:pPr>
              <a:r>
                <a:rPr lang="en-US" sz="2171" b="true">
                  <a:solidFill>
                    <a:srgbClr val="FFFFFF"/>
                  </a:solidFill>
                  <a:latin typeface="Helios Extended Bold"/>
                  <a:ea typeface="Helios Extended Bold"/>
                  <a:cs typeface="Helios Extended Bold"/>
                  <a:sym typeface="Helios Extended Bold"/>
                </a:rPr>
                <a:t>(Some one to pay)</a:t>
              </a:r>
            </a:p>
            <a:p>
              <a:pPr algn="ctr">
                <a:lnSpc>
                  <a:spcPts val="3039"/>
                </a:lnSpc>
              </a:pPr>
              <a:r>
                <a:rPr lang="en-US" b="true" sz="2171">
                  <a:solidFill>
                    <a:srgbClr val="FFFFFF"/>
                  </a:solidFill>
                  <a:latin typeface="Helios Extended Bold"/>
                  <a:ea typeface="Helios Extended Bold"/>
                  <a:cs typeface="Helios Extended Bold"/>
                  <a:sym typeface="Helios Extended Bold"/>
                </a:rPr>
                <a:t>Tokoremit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4006717" y="7256779"/>
            <a:ext cx="2804160" cy="3003870"/>
            <a:chOff x="0" y="0"/>
            <a:chExt cx="738544" cy="79114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738544" cy="791143"/>
            </a:xfrm>
            <a:custGeom>
              <a:avLst/>
              <a:gdLst/>
              <a:ahLst/>
              <a:cxnLst/>
              <a:rect r="r" b="b" t="t" l="l"/>
              <a:pathLst>
                <a:path h="791143" w="738544">
                  <a:moveTo>
                    <a:pt x="140804" y="0"/>
                  </a:moveTo>
                  <a:lnTo>
                    <a:pt x="597740" y="0"/>
                  </a:lnTo>
                  <a:cubicBezTo>
                    <a:pt x="635084" y="0"/>
                    <a:pt x="670898" y="14835"/>
                    <a:pt x="697304" y="41241"/>
                  </a:cubicBezTo>
                  <a:cubicBezTo>
                    <a:pt x="723710" y="67647"/>
                    <a:pt x="738544" y="103461"/>
                    <a:pt x="738544" y="140804"/>
                  </a:cubicBezTo>
                  <a:lnTo>
                    <a:pt x="738544" y="650338"/>
                  </a:lnTo>
                  <a:cubicBezTo>
                    <a:pt x="738544" y="728103"/>
                    <a:pt x="675504" y="791143"/>
                    <a:pt x="597740" y="791143"/>
                  </a:cubicBezTo>
                  <a:lnTo>
                    <a:pt x="140804" y="791143"/>
                  </a:lnTo>
                  <a:cubicBezTo>
                    <a:pt x="63040" y="791143"/>
                    <a:pt x="0" y="728103"/>
                    <a:pt x="0" y="650338"/>
                  </a:cubicBezTo>
                  <a:lnTo>
                    <a:pt x="0" y="140804"/>
                  </a:lnTo>
                  <a:cubicBezTo>
                    <a:pt x="0" y="63040"/>
                    <a:pt x="63040" y="0"/>
                    <a:pt x="140804" y="0"/>
                  </a:cubicBezTo>
                  <a:close/>
                </a:path>
              </a:pathLst>
            </a:custGeom>
            <a:solidFill>
              <a:srgbClr val="1C3F60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66675"/>
              <a:ext cx="738544" cy="8578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39"/>
                </a:lnSpc>
              </a:pPr>
              <a:r>
                <a:rPr lang="en-US" b="true" sz="2171">
                  <a:solidFill>
                    <a:srgbClr val="FFFFFF"/>
                  </a:solidFill>
                  <a:latin typeface="Helios Extended Bold"/>
                  <a:ea typeface="Helios Extended Bold"/>
                  <a:cs typeface="Helios Extended Bold"/>
                  <a:sym typeface="Helios Extended Bold"/>
                </a:rPr>
                <a:t>Minta tolong bayar dan cek orang china</a:t>
              </a: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952990" y="2170780"/>
            <a:ext cx="915320" cy="915320"/>
          </a:xfrm>
          <a:custGeom>
            <a:avLst/>
            <a:gdLst/>
            <a:ahLst/>
            <a:cxnLst/>
            <a:rect r="r" b="b" t="t" l="l"/>
            <a:pathLst>
              <a:path h="915320" w="915320">
                <a:moveTo>
                  <a:pt x="0" y="0"/>
                </a:moveTo>
                <a:lnTo>
                  <a:pt x="915321" y="0"/>
                </a:lnTo>
                <a:lnTo>
                  <a:pt x="915321" y="915320"/>
                </a:lnTo>
                <a:lnTo>
                  <a:pt x="0" y="9153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4601095" y="2170780"/>
            <a:ext cx="915320" cy="915320"/>
          </a:xfrm>
          <a:custGeom>
            <a:avLst/>
            <a:gdLst/>
            <a:ahLst/>
            <a:cxnLst/>
            <a:rect r="r" b="b" t="t" l="l"/>
            <a:pathLst>
              <a:path h="915320" w="915320">
                <a:moveTo>
                  <a:pt x="0" y="0"/>
                </a:moveTo>
                <a:lnTo>
                  <a:pt x="915320" y="0"/>
                </a:lnTo>
                <a:lnTo>
                  <a:pt x="915320" y="915320"/>
                </a:lnTo>
                <a:lnTo>
                  <a:pt x="0" y="9153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944420" y="6258577"/>
            <a:ext cx="915320" cy="915320"/>
          </a:xfrm>
          <a:custGeom>
            <a:avLst/>
            <a:gdLst/>
            <a:ahLst/>
            <a:cxnLst/>
            <a:rect r="r" b="b" t="t" l="l"/>
            <a:pathLst>
              <a:path h="915320" w="915320">
                <a:moveTo>
                  <a:pt x="0" y="0"/>
                </a:moveTo>
                <a:lnTo>
                  <a:pt x="915320" y="0"/>
                </a:lnTo>
                <a:lnTo>
                  <a:pt x="915320" y="915320"/>
                </a:lnTo>
                <a:lnTo>
                  <a:pt x="0" y="9153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4999398" y="6355098"/>
            <a:ext cx="818799" cy="818799"/>
          </a:xfrm>
          <a:custGeom>
            <a:avLst/>
            <a:gdLst/>
            <a:ahLst/>
            <a:cxnLst/>
            <a:rect r="r" b="b" t="t" l="l"/>
            <a:pathLst>
              <a:path h="818799" w="818799">
                <a:moveTo>
                  <a:pt x="0" y="0"/>
                </a:moveTo>
                <a:lnTo>
                  <a:pt x="818799" y="0"/>
                </a:lnTo>
                <a:lnTo>
                  <a:pt x="818799" y="818799"/>
                </a:lnTo>
                <a:lnTo>
                  <a:pt x="0" y="8187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727148" y="405457"/>
            <a:ext cx="7943867" cy="425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9"/>
              </a:lnSpc>
            </a:pPr>
            <a:r>
              <a:rPr lang="en-US" sz="2371" b="true">
                <a:solidFill>
                  <a:srgbClr val="FFFFFF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Pembayaran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810878" y="2990850"/>
            <a:ext cx="10964357" cy="4809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true">
                <a:solidFill>
                  <a:srgbClr val="000000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Kekurangan pembayaran Alipay</a:t>
            </a:r>
          </a:p>
          <a:p>
            <a:pPr algn="ctr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Harus punya paspor untuk buat akun</a:t>
            </a:r>
          </a:p>
          <a:p>
            <a:pPr algn="ctr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Mudah kena pembatasan pembayaran</a:t>
            </a:r>
          </a:p>
          <a:p>
            <a:pPr algn="ctr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Akun di bekukan uang bisa di transfer setelah 3 bulan</a:t>
            </a:r>
          </a:p>
          <a:p>
            <a:pPr algn="ctr">
              <a:lnSpc>
                <a:spcPts val="4759"/>
              </a:lnSpc>
            </a:pPr>
            <a:r>
              <a:rPr lang="en-US" sz="3399" b="true">
                <a:solidFill>
                  <a:srgbClr val="000000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Kelebihan pembayara alipay</a:t>
            </a:r>
          </a:p>
          <a:p>
            <a:pPr algn="ctr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Lebih murah karena kurs asli</a:t>
            </a:r>
          </a:p>
          <a:p>
            <a:pPr algn="ctr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bisa langsung di bayar tidak antri 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377133"/>
            <a:ext cx="522920" cy="548867"/>
          </a:xfrm>
          <a:custGeom>
            <a:avLst/>
            <a:gdLst/>
            <a:ahLst/>
            <a:cxnLst/>
            <a:rect r="r" b="b" t="t" l="l"/>
            <a:pathLst>
              <a:path h="548867" w="522920">
                <a:moveTo>
                  <a:pt x="0" y="0"/>
                </a:moveTo>
                <a:lnTo>
                  <a:pt x="522920" y="0"/>
                </a:lnTo>
                <a:lnTo>
                  <a:pt x="522920" y="548867"/>
                </a:lnTo>
                <a:lnTo>
                  <a:pt x="0" y="5488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17009" y="2531636"/>
            <a:ext cx="9244671" cy="5223729"/>
          </a:xfrm>
          <a:custGeom>
            <a:avLst/>
            <a:gdLst/>
            <a:ahLst/>
            <a:cxnLst/>
            <a:rect r="r" b="b" t="t" l="l"/>
            <a:pathLst>
              <a:path h="5223729" w="9244671">
                <a:moveTo>
                  <a:pt x="0" y="0"/>
                </a:moveTo>
                <a:lnTo>
                  <a:pt x="9244671" y="0"/>
                </a:lnTo>
                <a:lnTo>
                  <a:pt x="9244671" y="5223728"/>
                </a:lnTo>
                <a:lnTo>
                  <a:pt x="0" y="52237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561680" y="3072233"/>
            <a:ext cx="8586115" cy="521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Pembayaran menggunakan jasa alipay</a:t>
            </a:r>
          </a:p>
          <a:p>
            <a:pPr algn="ctr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Tinggal kasih username dan pasword login marketpleace nanti langsung di bayarkan</a:t>
            </a:r>
          </a:p>
          <a:p>
            <a:pPr algn="ctr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cuma bisa di Taobao &amp;1688</a:t>
            </a:r>
          </a:p>
          <a:p>
            <a:pPr algn="ctr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cocok untuk beli harga di bawah 2 jt karena tidak ada fee pembelian tapi kurs tinggi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377133"/>
            <a:ext cx="522920" cy="548867"/>
          </a:xfrm>
          <a:custGeom>
            <a:avLst/>
            <a:gdLst/>
            <a:ahLst/>
            <a:cxnLst/>
            <a:rect r="r" b="b" t="t" l="l"/>
            <a:pathLst>
              <a:path h="548867" w="522920">
                <a:moveTo>
                  <a:pt x="0" y="0"/>
                </a:moveTo>
                <a:lnTo>
                  <a:pt x="522920" y="0"/>
                </a:lnTo>
                <a:lnTo>
                  <a:pt x="522920" y="548867"/>
                </a:lnTo>
                <a:lnTo>
                  <a:pt x="0" y="5488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02634" y="2129059"/>
            <a:ext cx="9344385" cy="6028881"/>
          </a:xfrm>
          <a:custGeom>
            <a:avLst/>
            <a:gdLst/>
            <a:ahLst/>
            <a:cxnLst/>
            <a:rect r="r" b="b" t="t" l="l"/>
            <a:pathLst>
              <a:path h="6028881" w="9344385">
                <a:moveTo>
                  <a:pt x="0" y="0"/>
                </a:moveTo>
                <a:lnTo>
                  <a:pt x="9344385" y="0"/>
                </a:lnTo>
                <a:lnTo>
                  <a:pt x="9344385" y="6028882"/>
                </a:lnTo>
                <a:lnTo>
                  <a:pt x="0" y="60288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561680" y="3072233"/>
            <a:ext cx="8586115" cy="3009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Pembayaran menggunakan jasa Tokoremit atau STP</a:t>
            </a:r>
          </a:p>
          <a:p>
            <a:pPr algn="ctr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cocok untuk pembelian di atas 2 juta karena kurs rendah dan fee cuma 50 RMB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1028700" y="3965325"/>
            <a:ext cx="1494277" cy="0"/>
          </a:xfrm>
          <a:prstGeom prst="line">
            <a:avLst/>
          </a:prstGeom>
          <a:ln cap="flat" w="114300">
            <a:solidFill>
              <a:srgbClr val="0B132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" id="3"/>
          <p:cNvGrpSpPr/>
          <p:nvPr/>
        </p:nvGrpSpPr>
        <p:grpSpPr>
          <a:xfrm rot="0">
            <a:off x="-1020273" y="0"/>
            <a:ext cx="7226805" cy="1303133"/>
            <a:chOff x="0" y="0"/>
            <a:chExt cx="3380667" cy="6096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380667" cy="609600"/>
            </a:xfrm>
            <a:custGeom>
              <a:avLst/>
              <a:gdLst/>
              <a:ahLst/>
              <a:cxnLst/>
              <a:rect r="r" b="b" t="t" l="l"/>
              <a:pathLst>
                <a:path h="609600" w="3380667">
                  <a:moveTo>
                    <a:pt x="203200" y="0"/>
                  </a:moveTo>
                  <a:lnTo>
                    <a:pt x="3380667" y="0"/>
                  </a:lnTo>
                  <a:lnTo>
                    <a:pt x="3177467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C3F6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01600" y="-66675"/>
              <a:ext cx="3177467" cy="6762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1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028700" y="377133"/>
            <a:ext cx="522920" cy="548867"/>
          </a:xfrm>
          <a:custGeom>
            <a:avLst/>
            <a:gdLst/>
            <a:ahLst/>
            <a:cxnLst/>
            <a:rect r="r" b="b" t="t" l="l"/>
            <a:pathLst>
              <a:path h="548867" w="522920">
                <a:moveTo>
                  <a:pt x="0" y="0"/>
                </a:moveTo>
                <a:lnTo>
                  <a:pt x="522920" y="0"/>
                </a:lnTo>
                <a:lnTo>
                  <a:pt x="522920" y="548867"/>
                </a:lnTo>
                <a:lnTo>
                  <a:pt x="0" y="5488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239646" y="6992279"/>
            <a:ext cx="1899154" cy="919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85"/>
              </a:lnSpc>
            </a:pPr>
            <a:r>
              <a:rPr lang="en-US" sz="575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85%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2224722"/>
            <a:ext cx="10751158" cy="1760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384">
                <a:solidFill>
                  <a:srgbClr val="0B132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Pembayar orang indonesia di China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4441575"/>
            <a:ext cx="7499927" cy="2048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82"/>
              </a:lnSpc>
            </a:pPr>
            <a:r>
              <a:rPr lang="en-US" sz="2051">
                <a:solidFill>
                  <a:srgbClr val="0B132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Kelebihan</a:t>
            </a:r>
          </a:p>
          <a:p>
            <a:pPr algn="just" marL="442935" indent="-221467" lvl="1">
              <a:lnSpc>
                <a:spcPts val="3282"/>
              </a:lnSpc>
              <a:buFont typeface="Arial"/>
              <a:buChar char="•"/>
            </a:pPr>
            <a:r>
              <a:rPr lang="en-US" sz="2051">
                <a:solidFill>
                  <a:srgbClr val="0B132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Sebelum di kirim ke indonesia akan di buka terlebih dahulu dan gambarnya di kirim ke kita</a:t>
            </a:r>
          </a:p>
          <a:p>
            <a:pPr algn="just" marL="442935" indent="-221467" lvl="1">
              <a:lnSpc>
                <a:spcPts val="3282"/>
              </a:lnSpc>
              <a:buFont typeface="Arial"/>
              <a:buChar char="•"/>
            </a:pPr>
            <a:r>
              <a:rPr lang="en-US" sz="2051">
                <a:solidFill>
                  <a:srgbClr val="0B132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dapat di pastikan barang sesuai pesanan</a:t>
            </a:r>
          </a:p>
          <a:p>
            <a:pPr algn="just" marL="442935" indent="-221467" lvl="1">
              <a:lnSpc>
                <a:spcPts val="3282"/>
              </a:lnSpc>
              <a:buFont typeface="Arial"/>
              <a:buChar char="•"/>
            </a:pPr>
            <a:r>
              <a:rPr lang="en-US" sz="2051">
                <a:solidFill>
                  <a:srgbClr val="0B132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bisa bayar via transfer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842664" y="6992279"/>
            <a:ext cx="1535686" cy="7981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20"/>
              </a:lnSpc>
            </a:pPr>
            <a:r>
              <a:rPr lang="en-US" sz="2400">
                <a:solidFill>
                  <a:srgbClr val="FFFFFF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Business Sales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727148" y="405457"/>
            <a:ext cx="3447516" cy="425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9"/>
              </a:lnSpc>
            </a:pPr>
            <a:r>
              <a:rPr lang="en-US" sz="2371" b="true">
                <a:solidFill>
                  <a:srgbClr val="FFFFFF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Ingoude Company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-4828313" y="6560491"/>
            <a:ext cx="5867934" cy="3726509"/>
            <a:chOff x="0" y="0"/>
            <a:chExt cx="959904" cy="6096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959904" cy="609600"/>
            </a:xfrm>
            <a:custGeom>
              <a:avLst/>
              <a:gdLst/>
              <a:ahLst/>
              <a:cxnLst/>
              <a:rect r="r" b="b" t="t" l="l"/>
              <a:pathLst>
                <a:path h="609600" w="959904">
                  <a:moveTo>
                    <a:pt x="756704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959904" y="609600"/>
                  </a:lnTo>
                  <a:lnTo>
                    <a:pt x="756704" y="0"/>
                  </a:lnTo>
                  <a:close/>
                </a:path>
              </a:pathLst>
            </a:custGeom>
            <a:solidFill>
              <a:srgbClr val="0B1320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101600" y="-66675"/>
              <a:ext cx="756704" cy="6762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19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8992942" y="4441575"/>
            <a:ext cx="7499927" cy="2048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82"/>
              </a:lnSpc>
            </a:pPr>
            <a:r>
              <a:rPr lang="en-US" sz="2051">
                <a:solidFill>
                  <a:srgbClr val="0B132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Kekurangan</a:t>
            </a:r>
          </a:p>
          <a:p>
            <a:pPr algn="just" marL="442935" indent="-221467" lvl="1">
              <a:lnSpc>
                <a:spcPts val="3282"/>
              </a:lnSpc>
              <a:buFont typeface="Arial"/>
              <a:buChar char="•"/>
            </a:pPr>
            <a:r>
              <a:rPr lang="en-US" sz="2051">
                <a:solidFill>
                  <a:srgbClr val="0B132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akan di kenakan biaya 5% dari total belanja</a:t>
            </a:r>
          </a:p>
          <a:p>
            <a:pPr algn="just" marL="442935" indent="-221467" lvl="1">
              <a:lnSpc>
                <a:spcPts val="3282"/>
              </a:lnSpc>
              <a:buFont typeface="Arial"/>
              <a:buChar char="•"/>
            </a:pPr>
            <a:r>
              <a:rPr lang="en-US" sz="2051">
                <a:solidFill>
                  <a:srgbClr val="0B132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harus menggunakan gudang dia</a:t>
            </a:r>
          </a:p>
          <a:p>
            <a:pPr algn="just" marL="442935" indent="-221467" lvl="1">
              <a:lnSpc>
                <a:spcPts val="3282"/>
              </a:lnSpc>
              <a:buFont typeface="Arial"/>
              <a:buChar char="•"/>
            </a:pPr>
            <a:r>
              <a:rPr lang="en-US" sz="2051">
                <a:solidFill>
                  <a:srgbClr val="0B132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lebih lama 1 minggu</a:t>
            </a:r>
          </a:p>
          <a:p>
            <a:pPr algn="just" marL="442935" indent="-221467" lvl="1">
              <a:lnSpc>
                <a:spcPts val="3282"/>
              </a:lnSpc>
              <a:buFont typeface="Arial"/>
              <a:buChar char="•"/>
            </a:pPr>
            <a:r>
              <a:rPr lang="en-US" sz="2051">
                <a:solidFill>
                  <a:srgbClr val="0B132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kurs sesuai keinginan dia, tapi masih normal 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1028700" y="3965325"/>
            <a:ext cx="1494277" cy="0"/>
          </a:xfrm>
          <a:prstGeom prst="line">
            <a:avLst/>
          </a:prstGeom>
          <a:ln cap="flat" w="114300">
            <a:solidFill>
              <a:srgbClr val="0B132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" id="3"/>
          <p:cNvGrpSpPr/>
          <p:nvPr/>
        </p:nvGrpSpPr>
        <p:grpSpPr>
          <a:xfrm rot="0">
            <a:off x="-1020273" y="0"/>
            <a:ext cx="7226805" cy="1303133"/>
            <a:chOff x="0" y="0"/>
            <a:chExt cx="3380667" cy="6096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380667" cy="609600"/>
            </a:xfrm>
            <a:custGeom>
              <a:avLst/>
              <a:gdLst/>
              <a:ahLst/>
              <a:cxnLst/>
              <a:rect r="r" b="b" t="t" l="l"/>
              <a:pathLst>
                <a:path h="609600" w="3380667">
                  <a:moveTo>
                    <a:pt x="203200" y="0"/>
                  </a:moveTo>
                  <a:lnTo>
                    <a:pt x="3380667" y="0"/>
                  </a:lnTo>
                  <a:lnTo>
                    <a:pt x="3177467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C3F6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01600" y="-66675"/>
              <a:ext cx="3177467" cy="6762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1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028700" y="377133"/>
            <a:ext cx="522920" cy="548867"/>
          </a:xfrm>
          <a:custGeom>
            <a:avLst/>
            <a:gdLst/>
            <a:ahLst/>
            <a:cxnLst/>
            <a:rect r="r" b="b" t="t" l="l"/>
            <a:pathLst>
              <a:path h="548867" w="522920">
                <a:moveTo>
                  <a:pt x="0" y="0"/>
                </a:moveTo>
                <a:lnTo>
                  <a:pt x="522920" y="0"/>
                </a:lnTo>
                <a:lnTo>
                  <a:pt x="522920" y="548867"/>
                </a:lnTo>
                <a:lnTo>
                  <a:pt x="0" y="5488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239646" y="6992279"/>
            <a:ext cx="1899154" cy="919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85"/>
              </a:lnSpc>
            </a:pPr>
            <a:r>
              <a:rPr lang="en-US" sz="575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85%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2224722"/>
            <a:ext cx="10751158" cy="8745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384">
                <a:solidFill>
                  <a:srgbClr val="0B132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Gudang China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4441575"/>
            <a:ext cx="7499927" cy="1654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82"/>
              </a:lnSpc>
            </a:pPr>
            <a:r>
              <a:rPr lang="en-US" sz="2051">
                <a:solidFill>
                  <a:srgbClr val="0B132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Penyedia di indonesia</a:t>
            </a:r>
          </a:p>
          <a:p>
            <a:pPr algn="just" marL="442935" indent="-221467" lvl="1">
              <a:lnSpc>
                <a:spcPts val="3282"/>
              </a:lnSpc>
              <a:buFont typeface="Arial"/>
              <a:buChar char="•"/>
            </a:pPr>
            <a:r>
              <a:rPr lang="en-US" b="true" sz="2051">
                <a:solidFill>
                  <a:srgbClr val="0B1320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BLUERAY KARGO</a:t>
            </a:r>
          </a:p>
          <a:p>
            <a:pPr algn="just" marL="442935" indent="-221467" lvl="1">
              <a:lnSpc>
                <a:spcPts val="3282"/>
              </a:lnSpc>
              <a:buFont typeface="Arial"/>
              <a:buChar char="•"/>
            </a:pPr>
            <a:r>
              <a:rPr lang="en-US" b="true" sz="2051">
                <a:solidFill>
                  <a:srgbClr val="0B1320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HBF</a:t>
            </a:r>
          </a:p>
          <a:p>
            <a:pPr algn="just" marL="442935" indent="-221467" lvl="1">
              <a:lnSpc>
                <a:spcPts val="3282"/>
              </a:lnSpc>
              <a:buFont typeface="Arial"/>
              <a:buChar char="•"/>
            </a:pPr>
            <a:r>
              <a:rPr lang="en-US" b="true" sz="2051">
                <a:solidFill>
                  <a:srgbClr val="0B1320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HANBIAU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842664" y="6992279"/>
            <a:ext cx="1535686" cy="7981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20"/>
              </a:lnSpc>
            </a:pPr>
            <a:r>
              <a:rPr lang="en-US" sz="2400">
                <a:solidFill>
                  <a:srgbClr val="FFFFFF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Business Sales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727148" y="405457"/>
            <a:ext cx="3447516" cy="425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9"/>
              </a:lnSpc>
            </a:pPr>
            <a:r>
              <a:rPr lang="en-US" sz="2371" b="true">
                <a:solidFill>
                  <a:srgbClr val="FFFFFF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Ingoude Company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-4828313" y="6560491"/>
            <a:ext cx="5867934" cy="3726509"/>
            <a:chOff x="0" y="0"/>
            <a:chExt cx="959904" cy="6096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959904" cy="609600"/>
            </a:xfrm>
            <a:custGeom>
              <a:avLst/>
              <a:gdLst/>
              <a:ahLst/>
              <a:cxnLst/>
              <a:rect r="r" b="b" t="t" l="l"/>
              <a:pathLst>
                <a:path h="609600" w="959904">
                  <a:moveTo>
                    <a:pt x="756704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959904" y="609600"/>
                  </a:lnTo>
                  <a:lnTo>
                    <a:pt x="756704" y="0"/>
                  </a:lnTo>
                  <a:close/>
                </a:path>
              </a:pathLst>
            </a:custGeom>
            <a:solidFill>
              <a:srgbClr val="0B1320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101600" y="-66675"/>
              <a:ext cx="756704" cy="6762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19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5656300" y="4066897"/>
            <a:ext cx="7499927" cy="3284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442935" indent="-221467" lvl="1">
              <a:lnSpc>
                <a:spcPts val="3282"/>
              </a:lnSpc>
              <a:buAutoNum type="arabicPeriod" startAt="1"/>
            </a:pPr>
            <a:r>
              <a:rPr lang="en-US" sz="2051">
                <a:solidFill>
                  <a:srgbClr val="0B132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Pilih salah 1 lalu daftar</a:t>
            </a:r>
          </a:p>
          <a:p>
            <a:pPr algn="just" marL="442935" indent="-221467" lvl="1">
              <a:lnSpc>
                <a:spcPts val="3282"/>
              </a:lnSpc>
              <a:buAutoNum type="arabicPeriod" startAt="1"/>
            </a:pPr>
            <a:r>
              <a:rPr lang="en-US" sz="2051">
                <a:solidFill>
                  <a:srgbClr val="0B132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Nanti kalian akan di buatkan Marking atau Kode pengiriman Contoh </a:t>
            </a:r>
            <a:r>
              <a:rPr lang="en-US" b="true" sz="2051">
                <a:solidFill>
                  <a:srgbClr val="0B1320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BN/AHDAN/AIR </a:t>
            </a:r>
            <a:r>
              <a:rPr lang="en-US" sz="2051">
                <a:solidFill>
                  <a:srgbClr val="0B132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untuk menendai barang anda</a:t>
            </a:r>
          </a:p>
          <a:p>
            <a:pPr algn="just" marL="442935" indent="-221467" lvl="1">
              <a:lnSpc>
                <a:spcPts val="3282"/>
              </a:lnSpc>
              <a:buAutoNum type="arabicPeriod" startAt="1"/>
            </a:pPr>
            <a:r>
              <a:rPr lang="en-US" sz="2051">
                <a:solidFill>
                  <a:srgbClr val="0B132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harga per kg masing masing penyedia beda beda rata rata 200k per 1 kg</a:t>
            </a:r>
          </a:p>
          <a:p>
            <a:pPr algn="just" marL="442935" indent="-221467" lvl="1">
              <a:lnSpc>
                <a:spcPts val="3282"/>
              </a:lnSpc>
              <a:buAutoNum type="arabicPeriod" startAt="1"/>
            </a:pPr>
            <a:r>
              <a:rPr lang="en-US" sz="2051">
                <a:solidFill>
                  <a:srgbClr val="0B132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setelah dapat marking lalu di masukan di marketpleace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1028700" y="3965325"/>
            <a:ext cx="1494277" cy="0"/>
          </a:xfrm>
          <a:prstGeom prst="line">
            <a:avLst/>
          </a:prstGeom>
          <a:ln cap="flat" w="114300">
            <a:solidFill>
              <a:srgbClr val="0B132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" id="3"/>
          <p:cNvGrpSpPr/>
          <p:nvPr/>
        </p:nvGrpSpPr>
        <p:grpSpPr>
          <a:xfrm rot="0">
            <a:off x="-1020273" y="0"/>
            <a:ext cx="7226805" cy="1303133"/>
            <a:chOff x="0" y="0"/>
            <a:chExt cx="3380667" cy="6096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380667" cy="609600"/>
            </a:xfrm>
            <a:custGeom>
              <a:avLst/>
              <a:gdLst/>
              <a:ahLst/>
              <a:cxnLst/>
              <a:rect r="r" b="b" t="t" l="l"/>
              <a:pathLst>
                <a:path h="609600" w="3380667">
                  <a:moveTo>
                    <a:pt x="203200" y="0"/>
                  </a:moveTo>
                  <a:lnTo>
                    <a:pt x="3380667" y="0"/>
                  </a:lnTo>
                  <a:lnTo>
                    <a:pt x="3177467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C3F6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01600" y="-66675"/>
              <a:ext cx="3177467" cy="6762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1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028700" y="377133"/>
            <a:ext cx="522920" cy="548867"/>
          </a:xfrm>
          <a:custGeom>
            <a:avLst/>
            <a:gdLst/>
            <a:ahLst/>
            <a:cxnLst/>
            <a:rect r="r" b="b" t="t" l="l"/>
            <a:pathLst>
              <a:path h="548867" w="522920">
                <a:moveTo>
                  <a:pt x="0" y="0"/>
                </a:moveTo>
                <a:lnTo>
                  <a:pt x="522920" y="0"/>
                </a:lnTo>
                <a:lnTo>
                  <a:pt x="522920" y="548867"/>
                </a:lnTo>
                <a:lnTo>
                  <a:pt x="0" y="5488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-4828313" y="6560491"/>
            <a:ext cx="5867934" cy="3726509"/>
            <a:chOff x="0" y="0"/>
            <a:chExt cx="959904" cy="6096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59904" cy="609600"/>
            </a:xfrm>
            <a:custGeom>
              <a:avLst/>
              <a:gdLst/>
              <a:ahLst/>
              <a:cxnLst/>
              <a:rect r="r" b="b" t="t" l="l"/>
              <a:pathLst>
                <a:path h="609600" w="959904">
                  <a:moveTo>
                    <a:pt x="756704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959904" y="609600"/>
                  </a:lnTo>
                  <a:lnTo>
                    <a:pt x="756704" y="0"/>
                  </a:lnTo>
                  <a:close/>
                </a:path>
              </a:pathLst>
            </a:custGeom>
            <a:solidFill>
              <a:srgbClr val="0B1320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101600" y="-66675"/>
              <a:ext cx="756704" cy="6762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19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7610507" y="926000"/>
            <a:ext cx="8930748" cy="8427299"/>
          </a:xfrm>
          <a:custGeom>
            <a:avLst/>
            <a:gdLst/>
            <a:ahLst/>
            <a:cxnLst/>
            <a:rect r="r" b="b" t="t" l="l"/>
            <a:pathLst>
              <a:path h="8427299" w="8930748">
                <a:moveTo>
                  <a:pt x="0" y="0"/>
                </a:moveTo>
                <a:lnTo>
                  <a:pt x="8930748" y="0"/>
                </a:lnTo>
                <a:lnTo>
                  <a:pt x="8930748" y="8427299"/>
                </a:lnTo>
                <a:lnTo>
                  <a:pt x="0" y="84272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239646" y="6992279"/>
            <a:ext cx="1899154" cy="919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85"/>
              </a:lnSpc>
            </a:pPr>
            <a:r>
              <a:rPr lang="en-US" sz="575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85%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2224722"/>
            <a:ext cx="10751158" cy="8745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384">
                <a:solidFill>
                  <a:srgbClr val="0B132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Gudang Indonesia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4441575"/>
            <a:ext cx="7499927" cy="819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82"/>
              </a:lnSpc>
            </a:pPr>
            <a:r>
              <a:rPr lang="en-US" sz="2051">
                <a:solidFill>
                  <a:srgbClr val="0B132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Setelah sampai gudang indonesia nanti akan</a:t>
            </a:r>
          </a:p>
          <a:p>
            <a:pPr algn="just">
              <a:lnSpc>
                <a:spcPts val="3282"/>
              </a:lnSpc>
            </a:pPr>
            <a:r>
              <a:rPr lang="en-US" sz="2051">
                <a:solidFill>
                  <a:srgbClr val="0B132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dapat invoice pembayaran,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842664" y="6992279"/>
            <a:ext cx="1535686" cy="7981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20"/>
              </a:lnSpc>
            </a:pPr>
            <a:r>
              <a:rPr lang="en-US" sz="2400">
                <a:solidFill>
                  <a:srgbClr val="FFFFFF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Business Sales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27148" y="405457"/>
            <a:ext cx="3447516" cy="425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9"/>
              </a:lnSpc>
            </a:pPr>
            <a:r>
              <a:rPr lang="en-US" sz="2371" b="true">
                <a:solidFill>
                  <a:srgbClr val="FFFFFF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Ingoude Company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1028700" y="3965325"/>
            <a:ext cx="1494277" cy="0"/>
          </a:xfrm>
          <a:prstGeom prst="line">
            <a:avLst/>
          </a:prstGeom>
          <a:ln cap="flat" w="114300">
            <a:solidFill>
              <a:srgbClr val="0B132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" id="3"/>
          <p:cNvGrpSpPr/>
          <p:nvPr/>
        </p:nvGrpSpPr>
        <p:grpSpPr>
          <a:xfrm rot="0">
            <a:off x="-1020273" y="0"/>
            <a:ext cx="7226805" cy="1303133"/>
            <a:chOff x="0" y="0"/>
            <a:chExt cx="3380667" cy="6096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380667" cy="609600"/>
            </a:xfrm>
            <a:custGeom>
              <a:avLst/>
              <a:gdLst/>
              <a:ahLst/>
              <a:cxnLst/>
              <a:rect r="r" b="b" t="t" l="l"/>
              <a:pathLst>
                <a:path h="609600" w="3380667">
                  <a:moveTo>
                    <a:pt x="203200" y="0"/>
                  </a:moveTo>
                  <a:lnTo>
                    <a:pt x="3380667" y="0"/>
                  </a:lnTo>
                  <a:lnTo>
                    <a:pt x="3177467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C3F6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01600" y="-66675"/>
              <a:ext cx="3177467" cy="6762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1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028700" y="377133"/>
            <a:ext cx="522920" cy="548867"/>
          </a:xfrm>
          <a:custGeom>
            <a:avLst/>
            <a:gdLst/>
            <a:ahLst/>
            <a:cxnLst/>
            <a:rect r="r" b="b" t="t" l="l"/>
            <a:pathLst>
              <a:path h="548867" w="522920">
                <a:moveTo>
                  <a:pt x="0" y="0"/>
                </a:moveTo>
                <a:lnTo>
                  <a:pt x="522920" y="0"/>
                </a:lnTo>
                <a:lnTo>
                  <a:pt x="522920" y="548867"/>
                </a:lnTo>
                <a:lnTo>
                  <a:pt x="0" y="5488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-4828313" y="6560491"/>
            <a:ext cx="5867934" cy="3726509"/>
            <a:chOff x="0" y="0"/>
            <a:chExt cx="959904" cy="6096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59904" cy="609600"/>
            </a:xfrm>
            <a:custGeom>
              <a:avLst/>
              <a:gdLst/>
              <a:ahLst/>
              <a:cxnLst/>
              <a:rect r="r" b="b" t="t" l="l"/>
              <a:pathLst>
                <a:path h="609600" w="959904">
                  <a:moveTo>
                    <a:pt x="756704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959904" y="609600"/>
                  </a:lnTo>
                  <a:lnTo>
                    <a:pt x="756704" y="0"/>
                  </a:lnTo>
                  <a:close/>
                </a:path>
              </a:pathLst>
            </a:custGeom>
            <a:solidFill>
              <a:srgbClr val="0B1320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101600" y="-66675"/>
              <a:ext cx="756704" cy="6762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1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239646" y="6992279"/>
            <a:ext cx="1899154" cy="919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85"/>
              </a:lnSpc>
            </a:pPr>
            <a:r>
              <a:rPr lang="en-US" sz="575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85%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2224722"/>
            <a:ext cx="10751158" cy="8745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384">
                <a:solidFill>
                  <a:srgbClr val="0B132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B2B dan royal customer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39646" y="4149464"/>
            <a:ext cx="7499927" cy="5347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82"/>
              </a:lnSpc>
            </a:pPr>
            <a:r>
              <a:rPr lang="en-US" sz="2051">
                <a:solidFill>
                  <a:srgbClr val="0B132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Jadi B2B &amp; loyal customer ini perlu banyak riset, tapi 1 kali dapat dan harganya cocok, tidak perlu iklan lagi</a:t>
            </a:r>
          </a:p>
          <a:p>
            <a:pPr algn="just">
              <a:lnSpc>
                <a:spcPts val="3282"/>
              </a:lnSpc>
            </a:pPr>
          </a:p>
          <a:p>
            <a:pPr algn="just">
              <a:lnSpc>
                <a:spcPts val="3282"/>
              </a:lnSpc>
            </a:pPr>
            <a:r>
              <a:rPr lang="en-US" sz="2051" b="true">
                <a:solidFill>
                  <a:srgbClr val="0B1320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Sumber travik dari mana?</a:t>
            </a:r>
          </a:p>
          <a:p>
            <a:pPr algn="just" marL="442935" indent="-221467" lvl="1">
              <a:lnSpc>
                <a:spcPts val="3282"/>
              </a:lnSpc>
              <a:buFont typeface="Arial"/>
              <a:buChar char="•"/>
            </a:pPr>
            <a:r>
              <a:rPr lang="en-US" sz="2051">
                <a:solidFill>
                  <a:srgbClr val="0B132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Iklan Google Ads</a:t>
            </a:r>
          </a:p>
          <a:p>
            <a:pPr algn="just" marL="442935" indent="-221467" lvl="1">
              <a:lnSpc>
                <a:spcPts val="3282"/>
              </a:lnSpc>
              <a:buFont typeface="Arial"/>
              <a:buChar char="•"/>
            </a:pPr>
            <a:r>
              <a:rPr lang="en-US" sz="2051">
                <a:solidFill>
                  <a:srgbClr val="0B132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Marketpleace (Shope,Tokopedia,lazada dll)</a:t>
            </a:r>
          </a:p>
          <a:p>
            <a:pPr algn="just">
              <a:lnSpc>
                <a:spcPts val="3282"/>
              </a:lnSpc>
            </a:pPr>
          </a:p>
          <a:p>
            <a:pPr algn="just">
              <a:lnSpc>
                <a:spcPts val="3282"/>
              </a:lnSpc>
            </a:pPr>
            <a:r>
              <a:rPr lang="en-US" sz="2051" b="true">
                <a:solidFill>
                  <a:srgbClr val="0B1320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Dokumen yang harus ada kalau dapat customer B2B</a:t>
            </a:r>
          </a:p>
          <a:p>
            <a:pPr algn="just" marL="442935" indent="-221467" lvl="1">
              <a:lnSpc>
                <a:spcPts val="3282"/>
              </a:lnSpc>
              <a:buFont typeface="Arial"/>
              <a:buChar char="•"/>
            </a:pPr>
            <a:r>
              <a:rPr lang="en-US" sz="2051">
                <a:solidFill>
                  <a:srgbClr val="0B132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Legalitas usaha (PT atau CV)</a:t>
            </a:r>
          </a:p>
          <a:p>
            <a:pPr algn="just" marL="442935" indent="-221467" lvl="1">
              <a:lnSpc>
                <a:spcPts val="3282"/>
              </a:lnSpc>
              <a:buFont typeface="Arial"/>
              <a:buChar char="•"/>
            </a:pPr>
            <a:r>
              <a:rPr lang="en-US" sz="2051">
                <a:solidFill>
                  <a:srgbClr val="0B1320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PT atau CV harus bisa mengeluarkan PPN atau terdaftar sebagai PKP (Pengusaha kena pajak)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156226" y="9613554"/>
            <a:ext cx="4575045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www.reallygreatsite.com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27148" y="405457"/>
            <a:ext cx="3447516" cy="425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9"/>
              </a:lnSpc>
            </a:pPr>
            <a:r>
              <a:rPr lang="en-US" sz="2371" b="true">
                <a:solidFill>
                  <a:srgbClr val="FFFFFF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Ingoude Company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DAGbBGyUjNQ</dc:identifier>
  <dcterms:modified xsi:type="dcterms:W3CDTF">2011-08-01T06:04:30Z</dcterms:modified>
  <cp:revision>1</cp:revision>
  <dc:title>Materi  Sintesa 1</dc:title>
</cp:coreProperties>
</file>